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5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72" r:id="rId8"/>
    <p:sldId id="275" r:id="rId9"/>
    <p:sldId id="262" r:id="rId10"/>
    <p:sldId id="274" r:id="rId11"/>
    <p:sldId id="273" r:id="rId12"/>
    <p:sldId id="263" r:id="rId13"/>
    <p:sldId id="268" r:id="rId14"/>
    <p:sldId id="264" r:id="rId15"/>
    <p:sldId id="269" r:id="rId16"/>
    <p:sldId id="265" r:id="rId17"/>
    <p:sldId id="270" r:id="rId18"/>
    <p:sldId id="266" r:id="rId19"/>
    <p:sldId id="271" r:id="rId20"/>
    <p:sldId id="267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-432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383DEA-2B10-1D49-9BE0-DFAD58EA2D57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056F9-6F5A-E349-9BCF-359711E1C4F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6029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056F9-6F5A-E349-9BCF-359711E1C4F9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2401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7532BDF-4FC8-7148-9B25-F03239294476}" type="datetimeFigureOut">
              <a:rPr kumimoji="1" lang="zh-TW" altLang="en-US" smtClean="0"/>
              <a:t>16/11/24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C3D1309B-A9E7-484E-A08C-5814ECDA8B01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22790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6" r:id="rId1"/>
    <p:sldLayoutId id="2147484087" r:id="rId2"/>
    <p:sldLayoutId id="2147484088" r:id="rId3"/>
    <p:sldLayoutId id="2147484089" r:id="rId4"/>
    <p:sldLayoutId id="2147484090" r:id="rId5"/>
    <p:sldLayoutId id="2147484091" r:id="rId6"/>
    <p:sldLayoutId id="2147484092" r:id="rId7"/>
    <p:sldLayoutId id="2147484093" r:id="rId8"/>
    <p:sldLayoutId id="2147484094" r:id="rId9"/>
    <p:sldLayoutId id="2147484095" r:id="rId10"/>
    <p:sldLayoutId id="2147484096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校園腳踏車系統設計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800" b="1" dirty="0" smtClean="0"/>
              <a:t>第五組</a:t>
            </a:r>
            <a:endParaRPr kumimoji="1" lang="en-US" altLang="zh-TW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1236804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41.59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02" r="-32402"/>
          <a:stretch>
            <a:fillRect/>
          </a:stretch>
        </p:blipFill>
        <p:spPr>
          <a:xfrm>
            <a:off x="-1516455" y="0"/>
            <a:ext cx="15414017" cy="6857999"/>
          </a:xfrm>
        </p:spPr>
      </p:pic>
    </p:spTree>
    <p:extLst>
      <p:ext uri="{BB962C8B-B14F-4D97-AF65-F5344CB8AC3E}">
        <p14:creationId xmlns:p14="http://schemas.microsoft.com/office/powerpoint/2010/main" val="1099481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30.2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688" r="-33688"/>
          <a:stretch>
            <a:fillRect/>
          </a:stretch>
        </p:blipFill>
        <p:spPr>
          <a:xfrm>
            <a:off x="-1940353" y="-14112"/>
            <a:ext cx="16737591" cy="6716889"/>
          </a:xfrm>
        </p:spPr>
      </p:pic>
    </p:spTree>
    <p:extLst>
      <p:ext uri="{BB962C8B-B14F-4D97-AF65-F5344CB8AC3E}">
        <p14:creationId xmlns:p14="http://schemas.microsoft.com/office/powerpoint/2010/main" val="260997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腳踏車</a:t>
            </a:r>
            <a:r>
              <a:rPr kumimoji="1" lang="en-US" altLang="zh-TW" sz="3600" dirty="0" smtClean="0"/>
              <a:t>(bike)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231136" y="2638044"/>
            <a:ext cx="4173846" cy="3655878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2400" dirty="0" smtClean="0"/>
              <a:t>Attribute</a:t>
            </a:r>
            <a:r>
              <a:rPr kumimoji="1" lang="zh-TW" altLang="en-US" sz="2400" dirty="0" smtClean="0"/>
              <a:t>：</a:t>
            </a:r>
            <a:r>
              <a:rPr kumimoji="1" lang="en-US" altLang="zh-TW" sz="2400" dirty="0" smtClean="0"/>
              <a:t/>
            </a:r>
            <a:br>
              <a:rPr kumimoji="1" lang="en-US" altLang="zh-TW" sz="2400" dirty="0" smtClean="0"/>
            </a:br>
            <a:r>
              <a:rPr kumimoji="1" lang="en-US" altLang="zh-TW" sz="2400" dirty="0" smtClean="0"/>
              <a:t>- </a:t>
            </a:r>
            <a:r>
              <a:rPr kumimoji="1" lang="zh-TW" altLang="en-US" sz="2400" dirty="0" smtClean="0"/>
              <a:t>編號</a:t>
            </a:r>
            <a:r>
              <a:rPr kumimoji="1" lang="en-US" altLang="zh-TW" sz="2400" dirty="0" smtClean="0"/>
              <a:t/>
            </a:r>
            <a:br>
              <a:rPr kumimoji="1" lang="en-US" altLang="zh-TW" sz="2400" dirty="0" smtClean="0"/>
            </a:br>
            <a:r>
              <a:rPr kumimoji="1" lang="en-US" altLang="zh-TW" sz="2400" dirty="0" smtClean="0"/>
              <a:t>- </a:t>
            </a:r>
            <a:r>
              <a:rPr kumimoji="1" lang="zh-TW" altLang="en-US" sz="2400" dirty="0" smtClean="0"/>
              <a:t>品</a:t>
            </a:r>
            <a:r>
              <a:rPr kumimoji="1" lang="zh-TW" altLang="en-US" sz="2400" dirty="0" smtClean="0"/>
              <a:t>牌</a:t>
            </a:r>
            <a:endParaRPr kumimoji="1" lang="en-US" altLang="zh-TW" sz="2400" dirty="0" smtClean="0"/>
          </a:p>
          <a:p>
            <a:r>
              <a:rPr kumimoji="1" lang="en-US" altLang="zh-TW" sz="2400" dirty="0" smtClean="0"/>
              <a:t>- </a:t>
            </a:r>
            <a:r>
              <a:rPr kumimoji="1" lang="zh-TW" altLang="en-US" sz="2400" dirty="0" smtClean="0"/>
              <a:t>規格</a:t>
            </a:r>
            <a:r>
              <a:rPr kumimoji="1" lang="en-US" altLang="zh-TW" sz="2400" dirty="0" smtClean="0"/>
              <a:t/>
            </a:r>
            <a:br>
              <a:rPr kumimoji="1" lang="en-US" altLang="zh-TW" sz="2400" dirty="0" smtClean="0"/>
            </a:br>
            <a:r>
              <a:rPr kumimoji="1" lang="en-US" altLang="zh-TW" sz="2400" dirty="0" smtClean="0"/>
              <a:t>- </a:t>
            </a:r>
            <a:r>
              <a:rPr kumimoji="1" lang="zh-TW" altLang="en-US" sz="2400" dirty="0" smtClean="0"/>
              <a:t>狀態</a:t>
            </a:r>
            <a:endParaRPr kumimoji="1" lang="en-US" altLang="zh-TW" sz="2400" dirty="0" smtClean="0"/>
          </a:p>
          <a:p>
            <a:endParaRPr kumimoji="1" lang="zh-TW" altLang="en-US" sz="2400" dirty="0" smtClean="0"/>
          </a:p>
          <a:p>
            <a:r>
              <a:rPr kumimoji="1" lang="zh-TW" altLang="en-US" sz="2400" dirty="0" smtClean="0"/>
              <a:t>品牌</a:t>
            </a:r>
            <a:r>
              <a:rPr kumimoji="1" lang="zh-TW" altLang="en-US" sz="2400" dirty="0" smtClean="0"/>
              <a:t>的</a:t>
            </a:r>
            <a:r>
              <a:rPr kumimoji="1" lang="zh-TW" altLang="en-US" sz="2400" dirty="0" smtClean="0"/>
              <a:t>方面分成三種：</a:t>
            </a:r>
            <a:r>
              <a:rPr kumimoji="1" lang="en-US" altLang="zh-TW" sz="2400" dirty="0" smtClean="0"/>
              <a:t/>
            </a:r>
            <a:br>
              <a:rPr kumimoji="1" lang="en-US" altLang="zh-TW" sz="2400" dirty="0" smtClean="0"/>
            </a:br>
            <a:r>
              <a:rPr kumimoji="1" lang="en-US" altLang="zh-TW" sz="2400" dirty="0" smtClean="0"/>
              <a:t>- </a:t>
            </a:r>
            <a:r>
              <a:rPr kumimoji="1" lang="zh-TW" altLang="en-US" sz="2400" dirty="0" smtClean="0"/>
              <a:t>校園內常見的</a:t>
            </a:r>
            <a:r>
              <a:rPr kumimoji="1" lang="en-US" altLang="zh-TW" sz="2400" dirty="0" smtClean="0"/>
              <a:t>911</a:t>
            </a:r>
            <a:r>
              <a:rPr kumimoji="1" lang="zh-TW" altLang="en-US" sz="2400" dirty="0" smtClean="0"/>
              <a:t>販賣</a:t>
            </a:r>
            <a:r>
              <a:rPr kumimoji="1" lang="zh-TW" altLang="en-US" sz="2400" dirty="0" smtClean="0"/>
              <a:t>車輛</a:t>
            </a:r>
            <a:endParaRPr kumimoji="1" lang="en-US" altLang="zh-TW" dirty="0"/>
          </a:p>
          <a:p>
            <a:r>
              <a:rPr kumimoji="1" lang="en-US" altLang="zh-TW" sz="2400" dirty="0" smtClean="0"/>
              <a:t>-</a:t>
            </a:r>
            <a:r>
              <a:rPr kumimoji="1" lang="en-US" altLang="zh-TW" sz="2400" dirty="0" err="1" smtClean="0"/>
              <a:t>MeRiDa</a:t>
            </a:r>
            <a:endParaRPr kumimoji="1" lang="en-US" altLang="zh-TW" sz="2400" dirty="0" smtClean="0"/>
          </a:p>
          <a:p>
            <a:r>
              <a:rPr kumimoji="1" lang="en-US" altLang="zh-TW" sz="2400" dirty="0" smtClean="0"/>
              <a:t>-Giant</a:t>
            </a:r>
          </a:p>
          <a:p>
            <a:endParaRPr kumimoji="1" lang="zh-TW" altLang="en-US" sz="2400" dirty="0" smtClean="0"/>
          </a:p>
        </p:txBody>
      </p:sp>
      <p:sp>
        <p:nvSpPr>
          <p:cNvPr id="4" name="文字方塊 3"/>
          <p:cNvSpPr txBox="1"/>
          <p:nvPr/>
        </p:nvSpPr>
        <p:spPr>
          <a:xfrm>
            <a:off x="6404983" y="4424076"/>
            <a:ext cx="48890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000" dirty="0" smtClean="0"/>
              <a:t>規格：</a:t>
            </a:r>
            <a:endParaRPr kumimoji="1" lang="en-US" altLang="zh-TW" sz="2000" dirty="0" smtClean="0"/>
          </a:p>
          <a:p>
            <a:r>
              <a:rPr kumimoji="1" lang="en-US" altLang="zh-TW" sz="2000" dirty="0"/>
              <a:t>- </a:t>
            </a:r>
            <a:r>
              <a:rPr kumimoji="1" lang="zh-TW" altLang="en-US" sz="2000" dirty="0"/>
              <a:t>一般的</a:t>
            </a:r>
            <a:r>
              <a:rPr kumimoji="1" lang="en-US" altLang="zh-TW" sz="2000" dirty="0" err="1"/>
              <a:t>youbike</a:t>
            </a:r>
            <a:r>
              <a:rPr kumimoji="1" lang="en-US" altLang="zh-TW" sz="2000" dirty="0"/>
              <a:t> </a:t>
            </a:r>
            <a:br>
              <a:rPr kumimoji="1" lang="en-US" altLang="zh-TW" sz="2000" dirty="0"/>
            </a:br>
            <a:r>
              <a:rPr kumimoji="1" lang="en-US" altLang="zh-TW" sz="2000" dirty="0"/>
              <a:t>- </a:t>
            </a:r>
            <a:r>
              <a:rPr kumimoji="1" lang="en-US" altLang="zh-TW" sz="2000" dirty="0" err="1"/>
              <a:t>iNeed</a:t>
            </a:r>
            <a:r>
              <a:rPr kumimoji="1" lang="en-US" altLang="zh-TW" sz="2000" dirty="0"/>
              <a:t> </a:t>
            </a:r>
            <a:r>
              <a:rPr kumimoji="1" lang="en-US" altLang="zh-TW" sz="2000" dirty="0" err="1"/>
              <a:t>FunCity</a:t>
            </a:r>
            <a:r>
              <a:rPr kumimoji="1" lang="zh-TW" altLang="en-US" sz="2000" dirty="0"/>
              <a:t>（販售中的</a:t>
            </a:r>
            <a:r>
              <a:rPr kumimoji="1" lang="en-US" altLang="zh-TW" sz="2000" dirty="0" err="1"/>
              <a:t>youbike</a:t>
            </a:r>
            <a:r>
              <a:rPr kumimoji="1" lang="zh-TW" altLang="en-US" sz="2000" dirty="0"/>
              <a:t>兄弟車）</a:t>
            </a:r>
            <a:r>
              <a:rPr kumimoji="1" lang="en-US" altLang="zh-TW" sz="2000" dirty="0"/>
              <a:t/>
            </a:r>
            <a:br>
              <a:rPr kumimoji="1" lang="en-US" altLang="zh-TW" sz="2000" dirty="0"/>
            </a:b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41877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29.51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138" t="3" r="-69505" b="-1"/>
          <a:stretch/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937011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時段</a:t>
            </a:r>
            <a:r>
              <a:rPr kumimoji="1" lang="en-US" altLang="zh-TW" sz="3600" dirty="0" smtClean="0"/>
              <a:t>(time session)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543792" y="2638044"/>
            <a:ext cx="8692738" cy="3101983"/>
          </a:xfrm>
        </p:spPr>
        <p:txBody>
          <a:bodyPr/>
          <a:lstStyle/>
          <a:p>
            <a:r>
              <a:rPr kumimoji="1" lang="zh-TW" altLang="en-US" sz="2400" dirty="0" smtClean="0"/>
              <a:t>一整天分成</a:t>
            </a:r>
            <a:r>
              <a:rPr kumimoji="1" lang="en-US" altLang="zh-TW" sz="2400" dirty="0" smtClean="0"/>
              <a:t>4</a:t>
            </a:r>
            <a:r>
              <a:rPr kumimoji="1" lang="zh-TW" altLang="en-US" sz="2400" dirty="0" smtClean="0"/>
              <a:t>個時段</a:t>
            </a:r>
            <a:endParaRPr kumimoji="1" lang="en-US" altLang="zh-TW" sz="2400" dirty="0"/>
          </a:p>
          <a:p>
            <a:endParaRPr kumimoji="1" lang="zh-TW" altLang="en-US" sz="2400" dirty="0" smtClean="0"/>
          </a:p>
          <a:p>
            <a:r>
              <a:rPr kumimoji="1" lang="zh-TW" altLang="en-US" sz="2400" dirty="0" smtClean="0"/>
              <a:t>只要在在同一個時段借出並歸還，計價方式就是該時段的價錢</a:t>
            </a:r>
            <a:endParaRPr kumimoji="1" lang="en-US" altLang="zh-TW" sz="2400" dirty="0" smtClean="0"/>
          </a:p>
          <a:p>
            <a:endParaRPr kumimoji="1" lang="zh-TW" altLang="en-US" sz="2400" dirty="0" smtClean="0"/>
          </a:p>
          <a:p>
            <a:r>
              <a:rPr kumimoji="1" lang="zh-TW" altLang="en-US" sz="2400" dirty="0" smtClean="0"/>
              <a:t>跨時段則是將不同時段的價錢相加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35834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31.4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374" r="-33374"/>
          <a:stretch>
            <a:fillRect/>
          </a:stretch>
        </p:blipFill>
        <p:spPr>
          <a:xfrm>
            <a:off x="-667783" y="472804"/>
            <a:ext cx="13238669" cy="5312752"/>
          </a:xfrm>
        </p:spPr>
      </p:pic>
    </p:spTree>
    <p:extLst>
      <p:ext uri="{BB962C8B-B14F-4D97-AF65-F5344CB8AC3E}">
        <p14:creationId xmlns:p14="http://schemas.microsoft.com/office/powerpoint/2010/main" val="2141985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 smtClean="0"/>
              <a:t>預借紀錄</a:t>
            </a:r>
            <a:r>
              <a:rPr lang="en-US" altLang="zh-TW" sz="3600" dirty="0" smtClean="0"/>
              <a:t>(</a:t>
            </a:r>
            <a:r>
              <a:rPr lang="en-US" altLang="zh-TW" sz="3600" dirty="0" smtClean="0">
                <a:latin typeface="Calibri"/>
                <a:ea typeface="Calibri"/>
                <a:cs typeface="Calibri"/>
                <a:sym typeface="Calibri"/>
              </a:rPr>
              <a:t>check</a:t>
            </a:r>
            <a:r>
              <a:rPr lang="en-US" altLang="zh-TW" sz="3600" dirty="0">
                <a:sym typeface="Calibri"/>
              </a:rPr>
              <a:t>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TW" sz="2400" dirty="0" smtClean="0"/>
          </a:p>
          <a:p>
            <a:r>
              <a:rPr kumimoji="1" lang="zh-TW" altLang="en-US" sz="2400" dirty="0" smtClean="0"/>
              <a:t>清楚標示每一筆資料的預借時段、預借站名以及紀錄完整表達歷史紀錄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3696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30.0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228" r="-46228"/>
          <a:stretch>
            <a:fillRect/>
          </a:stretch>
        </p:blipFill>
        <p:spPr>
          <a:xfrm>
            <a:off x="-1463997" y="0"/>
            <a:ext cx="14303385" cy="6858000"/>
          </a:xfrm>
        </p:spPr>
      </p:pic>
    </p:spTree>
    <p:extLst>
      <p:ext uri="{BB962C8B-B14F-4D97-AF65-F5344CB8AC3E}">
        <p14:creationId xmlns:p14="http://schemas.microsoft.com/office/powerpoint/2010/main" val="27313107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31136" y="727427"/>
            <a:ext cx="7729728" cy="1188720"/>
          </a:xfrm>
        </p:spPr>
        <p:txBody>
          <a:bodyPr>
            <a:normAutofit/>
          </a:bodyPr>
          <a:lstStyle/>
          <a:p>
            <a:r>
              <a:rPr kumimoji="1" lang="zh-TW" altLang="en-US" sz="3600" dirty="0" smtClean="0"/>
              <a:t>借出及歸還紀錄</a:t>
            </a:r>
            <a:r>
              <a:rPr kumimoji="1" lang="en-US" altLang="zh-TW" sz="3600" dirty="0" smtClean="0"/>
              <a:t>(record)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231136" y="2153412"/>
            <a:ext cx="7729728" cy="3977457"/>
          </a:xfrm>
        </p:spPr>
        <p:txBody>
          <a:bodyPr>
            <a:noAutofit/>
          </a:bodyPr>
          <a:lstStyle/>
          <a:p>
            <a:endParaRPr kumimoji="1" lang="en-US" altLang="zh-TW" sz="2400" dirty="0" smtClean="0"/>
          </a:p>
          <a:p>
            <a:r>
              <a:rPr kumimoji="1" lang="zh-TW" altLang="en-US" sz="2400" dirty="0" smtClean="0"/>
              <a:t>預借資料的實際借出時間</a:t>
            </a:r>
          </a:p>
          <a:p>
            <a:r>
              <a:rPr kumimoji="1" lang="zh-TW" altLang="en-US" sz="2400" dirty="0" smtClean="0"/>
              <a:t>金額</a:t>
            </a:r>
            <a:endParaRPr kumimoji="1" lang="en-US" altLang="zh-TW" sz="2400" dirty="0" smtClean="0"/>
          </a:p>
          <a:p>
            <a:r>
              <a:rPr kumimoji="1" lang="zh-TW" altLang="en-US" sz="2400" dirty="0" smtClean="0"/>
              <a:t>實際歸還時間和站名</a:t>
            </a:r>
            <a:endParaRPr kumimoji="1" lang="en-US" altLang="zh-TW" sz="2400" dirty="0" smtClean="0"/>
          </a:p>
          <a:p>
            <a:r>
              <a:rPr kumimoji="1" lang="zh-TW" altLang="en-US" sz="2400" dirty="0" smtClean="0"/>
              <a:t>依據個別腳踏車做追蹤，以方便各站別的腳踏車數量</a:t>
            </a:r>
            <a:endParaRPr kumimoji="1" lang="en-US" altLang="zh-TW" sz="2400" dirty="0" smtClean="0"/>
          </a:p>
          <a:p>
            <a:r>
              <a:rPr kumimoji="1" lang="zh-TW" altLang="en-US" sz="2400" dirty="0" smtClean="0"/>
              <a:t>以利未來</a:t>
            </a:r>
            <a:r>
              <a:rPr kumimoji="1" lang="zh-TW" altLang="en-US" sz="2400" dirty="0"/>
              <a:t>統計熱門</a:t>
            </a:r>
            <a:r>
              <a:rPr kumimoji="1" lang="zh-TW" altLang="en-US" sz="2400" dirty="0" smtClean="0"/>
              <a:t>站點、腳踏車</a:t>
            </a:r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92200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30.1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888" t="-2889" r="-19186" b="-6594"/>
          <a:stretch/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378606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題目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22515" y="2648197"/>
            <a:ext cx="11340934" cy="3528766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sz="2400" dirty="0" smtClean="0"/>
              <a:t>學校為整頓腳踏車亂象，委託你開發 </a:t>
            </a:r>
            <a:r>
              <a:rPr kumimoji="1" lang="en-US" altLang="zh-TW" sz="2400" dirty="0" err="1" smtClean="0"/>
              <a:t>ntUbike</a:t>
            </a:r>
            <a:r>
              <a:rPr kumimoji="1" lang="en-US" altLang="zh-TW" sz="2400" dirty="0" smtClean="0"/>
              <a:t> </a:t>
            </a:r>
            <a:r>
              <a:rPr kumimoji="1" lang="zh-TW" altLang="en-US" sz="2400" dirty="0" smtClean="0"/>
              <a:t>資料庫，需求（</a:t>
            </a:r>
            <a:r>
              <a:rPr kumimoji="1" lang="en-US" altLang="zh-TW" sz="2400" dirty="0" smtClean="0"/>
              <a:t>business rules</a:t>
            </a:r>
            <a:r>
              <a:rPr kumimoji="1" lang="zh-TW" altLang="en-US" sz="2400" dirty="0" smtClean="0"/>
              <a:t>）如下：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為記名租借，以本校同學為限，租借前需先註冊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腳踏車將編號列管，並詳記廠牌、規格等資訊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於校內多個地點建立租借站，需建立租借站資訊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預約租借制，將每日分成若干時段，訂價不同，按時段來出租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每人可租借多台；並可甲站借乙站還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歷史租借紀錄需保留，以利未來統計腳踏車王之用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8191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/>
          <p:cNvSpPr txBox="1"/>
          <p:nvPr/>
        </p:nvSpPr>
        <p:spPr>
          <a:xfrm>
            <a:off x="9203377" y="4821382"/>
            <a:ext cx="2066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6000" dirty="0" smtClean="0"/>
              <a:t>END</a:t>
            </a:r>
            <a:endParaRPr kumimoji="1" lang="zh-TW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908004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其他假設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600200" y="2638044"/>
            <a:ext cx="9158288" cy="330555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kumimoji="1" lang="zh-TW" altLang="en-US" sz="2400" dirty="0" smtClean="0"/>
              <a:t>學生可以在同個時段同著租借站預約多台腳踏車，但僅限同時段同地點，若要預約不同時段或者不同租借站，則必須另外填寫租借單</a:t>
            </a:r>
          </a:p>
          <a:p>
            <a:pPr>
              <a:buFont typeface="Arial" charset="0"/>
              <a:buChar char="•"/>
            </a:pPr>
            <a:r>
              <a:rPr kumimoji="1" lang="zh-TW" altLang="en-US" sz="2400" dirty="0" smtClean="0"/>
              <a:t>在實際去取車時，根據現場的狀況，才能確定租到的腳踏車為哪一台，在預約時並無法指定</a:t>
            </a:r>
          </a:p>
          <a:p>
            <a:pPr>
              <a:buFont typeface="Arial" charset="0"/>
              <a:buChar char="•"/>
            </a:pPr>
            <a:r>
              <a:rPr kumimoji="1" lang="zh-TW" altLang="en-US" sz="2400" dirty="0" smtClean="0"/>
              <a:t>每台腳踏車租出去後都會個別產生一個「借出及歸還紀錄」</a:t>
            </a:r>
          </a:p>
          <a:p>
            <a:pPr>
              <a:buFont typeface="Arial" charset="0"/>
              <a:buChar char="•"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0707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3600" dirty="0" smtClean="0"/>
              <a:t>Entity</a:t>
            </a:r>
            <a:endParaRPr kumimoji="1" lang="zh-TW" altLang="en-US" sz="3600" dirty="0"/>
          </a:p>
        </p:txBody>
      </p:sp>
      <p:sp>
        <p:nvSpPr>
          <p:cNvPr id="10" name="內容版面配置區 2"/>
          <p:cNvSpPr>
            <a:spLocks noGrp="1"/>
          </p:cNvSpPr>
          <p:nvPr>
            <p:ph idx="1"/>
          </p:nvPr>
        </p:nvSpPr>
        <p:spPr>
          <a:xfrm>
            <a:off x="425533" y="2688118"/>
            <a:ext cx="11340934" cy="3528766"/>
          </a:xfrm>
        </p:spPr>
        <p:txBody>
          <a:bodyPr/>
          <a:lstStyle/>
          <a:p>
            <a:pPr marL="0" indent="0">
              <a:buNone/>
            </a:pPr>
            <a:r>
              <a:rPr kumimoji="1" lang="zh-TW" altLang="en-US" sz="2400" dirty="0" smtClean="0"/>
              <a:t>學校為整頓腳踏車亂象，委託你開發 </a:t>
            </a:r>
            <a:r>
              <a:rPr kumimoji="1" lang="en-US" altLang="zh-TW" sz="2400" dirty="0" err="1" smtClean="0"/>
              <a:t>ntUbike</a:t>
            </a:r>
            <a:r>
              <a:rPr kumimoji="1" lang="en-US" altLang="zh-TW" sz="2400" dirty="0" smtClean="0"/>
              <a:t> </a:t>
            </a:r>
            <a:r>
              <a:rPr kumimoji="1" lang="zh-TW" altLang="en-US" sz="2400" dirty="0" smtClean="0"/>
              <a:t>資料庫，需求（</a:t>
            </a:r>
            <a:r>
              <a:rPr kumimoji="1" lang="en-US" altLang="zh-TW" sz="2400" dirty="0" smtClean="0"/>
              <a:t>business rules</a:t>
            </a:r>
            <a:r>
              <a:rPr kumimoji="1" lang="zh-TW" altLang="en-US" sz="2400" dirty="0" smtClean="0"/>
              <a:t>）如下：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為記名租借，以本校同學為限，租借前需先註冊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腳踏車將編號列管，並詳記廠牌、規格等資訊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於校內多個地點建立租借站，需建立租借站資訊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預約租借制，將每日分成若干時段，訂價不同，按時段來出租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每人可租借多台；並可甲站借乙站還</a:t>
            </a:r>
          </a:p>
          <a:p>
            <a:pPr marL="0" indent="0">
              <a:buNone/>
            </a:pPr>
            <a:r>
              <a:rPr kumimoji="1" lang="en-US" altLang="zh-TW" sz="2400" dirty="0" smtClean="0"/>
              <a:t>–     </a:t>
            </a:r>
            <a:r>
              <a:rPr kumimoji="1" lang="zh-TW" altLang="en-US" sz="2400" dirty="0" smtClean="0"/>
              <a:t>歷史租借紀錄需保留，以利未來統計腳踏車王之用</a:t>
            </a:r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12" name="框架 11"/>
          <p:cNvSpPr/>
          <p:nvPr/>
        </p:nvSpPr>
        <p:spPr>
          <a:xfrm>
            <a:off x="995547" y="3657600"/>
            <a:ext cx="1058884" cy="451263"/>
          </a:xfrm>
          <a:prstGeom prst="fram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3" name="框架 12"/>
          <p:cNvSpPr/>
          <p:nvPr/>
        </p:nvSpPr>
        <p:spPr>
          <a:xfrm>
            <a:off x="3776353" y="4160342"/>
            <a:ext cx="1058884" cy="451263"/>
          </a:xfrm>
          <a:prstGeom prst="fram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4" name="框架 13"/>
          <p:cNvSpPr/>
          <p:nvPr/>
        </p:nvSpPr>
        <p:spPr>
          <a:xfrm>
            <a:off x="1664028" y="5654654"/>
            <a:ext cx="1292927" cy="451263"/>
          </a:xfrm>
          <a:prstGeom prst="fram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5" name="框架 14"/>
          <p:cNvSpPr/>
          <p:nvPr/>
        </p:nvSpPr>
        <p:spPr>
          <a:xfrm>
            <a:off x="4991595" y="4680877"/>
            <a:ext cx="708559" cy="451263"/>
          </a:xfrm>
          <a:prstGeom prst="fram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16" name="框架 15"/>
          <p:cNvSpPr/>
          <p:nvPr/>
        </p:nvSpPr>
        <p:spPr>
          <a:xfrm>
            <a:off x="3776353" y="3187519"/>
            <a:ext cx="708559" cy="451263"/>
          </a:xfrm>
          <a:prstGeom prst="frame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54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orient="vert"/>
          </p:nvPr>
        </p:nvSpPr>
        <p:spPr/>
        <p:txBody>
          <a:bodyPr/>
          <a:lstStyle/>
          <a:p>
            <a:r>
              <a:rPr kumimoji="1" lang="en-US" altLang="zh-TW" sz="3600" dirty="0" smtClean="0"/>
              <a:t>ER-MODEL</a:t>
            </a:r>
            <a:endParaRPr kumimoji="1"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732" y="39688"/>
            <a:ext cx="7539037" cy="6818312"/>
          </a:xfrm>
        </p:spPr>
      </p:pic>
    </p:spTree>
    <p:extLst>
      <p:ext uri="{BB962C8B-B14F-4D97-AF65-F5344CB8AC3E}">
        <p14:creationId xmlns:p14="http://schemas.microsoft.com/office/powerpoint/2010/main" val="195048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學生會員</a:t>
            </a:r>
            <a:r>
              <a:rPr kumimoji="1" lang="en-US" altLang="zh-TW" sz="3600" dirty="0" smtClean="0"/>
              <a:t>(student)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400" dirty="0" smtClean="0"/>
              <a:t>會員編號：為此</a:t>
            </a:r>
            <a:r>
              <a:rPr kumimoji="1" lang="en-US" altLang="zh-TW" sz="2400" dirty="0" smtClean="0"/>
              <a:t>entity</a:t>
            </a:r>
            <a:r>
              <a:rPr kumimoji="1" lang="zh-TW" altLang="en-US" sz="2400" dirty="0" smtClean="0"/>
              <a:t>的</a:t>
            </a:r>
            <a:r>
              <a:rPr kumimoji="1" lang="en-US" altLang="zh-TW" sz="2400" dirty="0" smtClean="0"/>
              <a:t>primary key</a:t>
            </a:r>
          </a:p>
          <a:p>
            <a:endParaRPr kumimoji="1" lang="zh-TW" altLang="en-US" sz="2400" dirty="0" smtClean="0"/>
          </a:p>
          <a:p>
            <a:r>
              <a:rPr kumimoji="1" lang="zh-TW" altLang="en-US" sz="2400" dirty="0" smtClean="0"/>
              <a:t>來源：使用者的</a:t>
            </a:r>
            <a:r>
              <a:rPr kumimoji="1" lang="en-US" altLang="zh-TW" sz="2400" dirty="0" smtClean="0"/>
              <a:t>FB</a:t>
            </a:r>
            <a:r>
              <a:rPr kumimoji="1" lang="zh-TW" altLang="en-US" sz="2400" dirty="0" smtClean="0"/>
              <a:t>編號</a:t>
            </a:r>
          </a:p>
          <a:p>
            <a:endParaRPr kumimoji="1" lang="en-US" altLang="zh-TW" sz="2400" dirty="0" smtClean="0"/>
          </a:p>
          <a:p>
            <a:r>
              <a:rPr kumimoji="1" lang="zh-TW" altLang="en-US" sz="2400" dirty="0" smtClean="0"/>
              <a:t>姓名：使用者的</a:t>
            </a:r>
            <a:r>
              <a:rPr kumimoji="1" lang="en-US" altLang="zh-TW" sz="2400" dirty="0" smtClean="0"/>
              <a:t>FB</a:t>
            </a:r>
            <a:r>
              <a:rPr kumimoji="1" lang="zh-TW" altLang="en-US" sz="2400" dirty="0" smtClean="0"/>
              <a:t>名稱</a:t>
            </a:r>
          </a:p>
        </p:txBody>
      </p:sp>
    </p:spTree>
    <p:extLst>
      <p:ext uri="{BB962C8B-B14F-4D97-AF65-F5344CB8AC3E}">
        <p14:creationId xmlns:p14="http://schemas.microsoft.com/office/powerpoint/2010/main" val="1780157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31.3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583" r="-98583"/>
          <a:stretch>
            <a:fillRect/>
          </a:stretch>
        </p:blipFill>
        <p:spPr>
          <a:xfrm>
            <a:off x="-2283033" y="0"/>
            <a:ext cx="15777130" cy="6505222"/>
          </a:xfrm>
        </p:spPr>
      </p:pic>
    </p:spTree>
    <p:extLst>
      <p:ext uri="{BB962C8B-B14F-4D97-AF65-F5344CB8AC3E}">
        <p14:creationId xmlns:p14="http://schemas.microsoft.com/office/powerpoint/2010/main" val="2901814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 descr="螢幕快照 2016-11-24 下午3.45.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67" r="-18167"/>
          <a:stretch>
            <a:fillRect/>
          </a:stretch>
        </p:blipFill>
        <p:spPr>
          <a:xfrm>
            <a:off x="-1687499" y="-14112"/>
            <a:ext cx="15403499" cy="6618111"/>
          </a:xfrm>
        </p:spPr>
      </p:pic>
    </p:spTree>
    <p:extLst>
      <p:ext uri="{BB962C8B-B14F-4D97-AF65-F5344CB8AC3E}">
        <p14:creationId xmlns:p14="http://schemas.microsoft.com/office/powerpoint/2010/main" val="375412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TW" altLang="en-US" sz="3600" dirty="0" smtClean="0"/>
              <a:t>站別</a:t>
            </a:r>
            <a:r>
              <a:rPr kumimoji="1" lang="en-US" altLang="zh-TW" sz="3600" dirty="0" smtClean="0"/>
              <a:t>(stop</a:t>
            </a:r>
            <a:r>
              <a:rPr kumimoji="1" lang="en-US" altLang="zh-TW" sz="3600" dirty="0"/>
              <a:t>)</a:t>
            </a:r>
            <a:endParaRPr kumimoji="1"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8783" y="2638044"/>
            <a:ext cx="9666515" cy="3501499"/>
          </a:xfrm>
        </p:spPr>
        <p:txBody>
          <a:bodyPr>
            <a:normAutofit fontScale="92500"/>
          </a:bodyPr>
          <a:lstStyle/>
          <a:p>
            <a:r>
              <a:rPr kumimoji="1" lang="zh-TW" altLang="en-US" sz="2600" dirty="0" smtClean="0"/>
              <a:t>比較特別的</a:t>
            </a:r>
            <a:r>
              <a:rPr kumimoji="1" lang="en-US" altLang="zh-TW" sz="2600" dirty="0" smtClean="0"/>
              <a:t>attribute</a:t>
            </a:r>
            <a:r>
              <a:rPr kumimoji="1" lang="zh-TW" altLang="en-US" sz="2600" dirty="0" smtClean="0"/>
              <a:t>：</a:t>
            </a:r>
            <a:r>
              <a:rPr kumimoji="1" lang="en-US" altLang="zh-TW" sz="2600" dirty="0" smtClean="0"/>
              <a:t/>
            </a:r>
            <a:br>
              <a:rPr kumimoji="1" lang="en-US" altLang="zh-TW" sz="2600" dirty="0" smtClean="0"/>
            </a:br>
            <a:r>
              <a:rPr kumimoji="1" lang="en-US" altLang="zh-TW" sz="2600" dirty="0" smtClean="0"/>
              <a:t>- </a:t>
            </a:r>
            <a:r>
              <a:rPr kumimoji="1" lang="zh-TW" altLang="en-US" sz="2600" dirty="0" smtClean="0"/>
              <a:t>總停靠位置數</a:t>
            </a:r>
            <a:r>
              <a:rPr kumimoji="1" lang="en-US" altLang="zh-TW" sz="2600" dirty="0" smtClean="0"/>
              <a:t>(tot)</a:t>
            </a:r>
            <a:br>
              <a:rPr kumimoji="1" lang="en-US" altLang="zh-TW" sz="2600" dirty="0" smtClean="0"/>
            </a:br>
            <a:r>
              <a:rPr kumimoji="1" lang="en-US" altLang="zh-TW" sz="2600" dirty="0" smtClean="0"/>
              <a:t>- </a:t>
            </a:r>
            <a:r>
              <a:rPr kumimoji="1" lang="zh-TW" altLang="en-US" sz="2600" dirty="0" smtClean="0"/>
              <a:t>當前車輛數</a:t>
            </a:r>
            <a:r>
              <a:rPr kumimoji="1" lang="en-US" altLang="zh-TW" sz="2600" dirty="0" smtClean="0"/>
              <a:t>(</a:t>
            </a:r>
            <a:r>
              <a:rPr kumimoji="1" lang="en-US" altLang="zh-TW" sz="2600" dirty="0" err="1" smtClean="0"/>
              <a:t>Sbi</a:t>
            </a:r>
            <a:r>
              <a:rPr kumimoji="1" lang="en-US" altLang="zh-TW" sz="2600" dirty="0" smtClean="0"/>
              <a:t>)</a:t>
            </a:r>
            <a:br>
              <a:rPr kumimoji="1" lang="en-US" altLang="zh-TW" sz="2600" dirty="0" smtClean="0"/>
            </a:br>
            <a:r>
              <a:rPr kumimoji="1" lang="en-US" altLang="zh-TW" sz="2600" dirty="0" smtClean="0"/>
              <a:t>- </a:t>
            </a:r>
            <a:r>
              <a:rPr kumimoji="1" lang="zh-TW" altLang="en-US" sz="2600" dirty="0" smtClean="0"/>
              <a:t>可用空位數</a:t>
            </a:r>
            <a:r>
              <a:rPr kumimoji="1" lang="en-US" altLang="zh-TW" sz="2600" dirty="0" smtClean="0"/>
              <a:t>(beep)</a:t>
            </a:r>
          </a:p>
          <a:p>
            <a:r>
              <a:rPr kumimoji="1" lang="zh-TW" altLang="en-US" sz="2600" dirty="0" smtClean="0"/>
              <a:t>來源：台北市資料開放平台中的”</a:t>
            </a:r>
            <a:r>
              <a:rPr kumimoji="1" lang="en-US" altLang="zh-TW" sz="2600" dirty="0" err="1" smtClean="0"/>
              <a:t>YouBike</a:t>
            </a:r>
            <a:r>
              <a:rPr kumimoji="1" lang="zh-TW" altLang="en-US" sz="2600" dirty="0" smtClean="0"/>
              <a:t>臺北市公共自行車即時資訊</a:t>
            </a:r>
          </a:p>
          <a:p>
            <a:r>
              <a:rPr kumimoji="1" lang="zh-TW" altLang="en-US" sz="2600" dirty="0" smtClean="0"/>
              <a:t>資料時間：</a:t>
            </a:r>
            <a:r>
              <a:rPr kumimoji="1" lang="en-US" altLang="zh-TW" sz="2600" dirty="0" smtClean="0"/>
              <a:t>2016-10-17 03:39:36 </a:t>
            </a:r>
            <a:endParaRPr kumimoji="1" lang="zh-TW" altLang="en-US" sz="2600" dirty="0" smtClean="0"/>
          </a:p>
          <a:p>
            <a:r>
              <a:rPr kumimoji="1" lang="zh-TW" altLang="en-US" sz="2600" dirty="0" smtClean="0"/>
              <a:t>期望：只要加上一些後端的</a:t>
            </a:r>
            <a:r>
              <a:rPr kumimoji="1" lang="en-US" altLang="zh-TW" sz="2600" dirty="0" smtClean="0"/>
              <a:t>code</a:t>
            </a:r>
            <a:r>
              <a:rPr kumimoji="1" lang="zh-TW" altLang="en-US" sz="2600" dirty="0" smtClean="0"/>
              <a:t>，就可即時更新這些站別的車輛數或是空位數的值，如同開放平台上的資料一樣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285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93</TotalTime>
  <Words>291</Words>
  <Application>Microsoft Macintosh PowerPoint</Application>
  <PresentationFormat>自訂</PresentationFormat>
  <Paragraphs>61</Paragraphs>
  <Slides>20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1" baseType="lpstr">
      <vt:lpstr>包裹</vt:lpstr>
      <vt:lpstr>校園腳踏車系統設計</vt:lpstr>
      <vt:lpstr>題目</vt:lpstr>
      <vt:lpstr>其他假設</vt:lpstr>
      <vt:lpstr>Entity</vt:lpstr>
      <vt:lpstr>ER-MODEL</vt:lpstr>
      <vt:lpstr>學生會員(student)</vt:lpstr>
      <vt:lpstr>PowerPoint 簡報</vt:lpstr>
      <vt:lpstr>PowerPoint 簡報</vt:lpstr>
      <vt:lpstr>站別(stop)</vt:lpstr>
      <vt:lpstr>PowerPoint 簡報</vt:lpstr>
      <vt:lpstr>PowerPoint 簡報</vt:lpstr>
      <vt:lpstr>腳踏車(bike)</vt:lpstr>
      <vt:lpstr>PowerPoint 簡報</vt:lpstr>
      <vt:lpstr>時段(time session)</vt:lpstr>
      <vt:lpstr>PowerPoint 簡報</vt:lpstr>
      <vt:lpstr>預借紀錄(check)</vt:lpstr>
      <vt:lpstr>PowerPoint 簡報</vt:lpstr>
      <vt:lpstr>借出及歸還紀錄(record)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資料庫管理 ＥＲ</dc:title>
  <dc:creator>Microsoft Office 使用者</dc:creator>
  <cp:lastModifiedBy>Apple Apple</cp:lastModifiedBy>
  <cp:revision>10</cp:revision>
  <dcterms:created xsi:type="dcterms:W3CDTF">2016-11-23T12:24:18Z</dcterms:created>
  <dcterms:modified xsi:type="dcterms:W3CDTF">2016-11-24T07:51:01Z</dcterms:modified>
</cp:coreProperties>
</file>

<file path=docProps/thumbnail.jpeg>
</file>